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72" r:id="rId5"/>
    <p:sldId id="271" r:id="rId6"/>
    <p:sldId id="278" r:id="rId7"/>
    <p:sldId id="283" r:id="rId8"/>
    <p:sldId id="273" r:id="rId9"/>
    <p:sldId id="279" r:id="rId10"/>
    <p:sldId id="284" r:id="rId11"/>
    <p:sldId id="286" r:id="rId12"/>
    <p:sldId id="287" r:id="rId13"/>
    <p:sldId id="288" r:id="rId14"/>
    <p:sldId id="289" r:id="rId15"/>
    <p:sldId id="281" r:id="rId16"/>
    <p:sldId id="280" r:id="rId17"/>
    <p:sldId id="276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0BD680-2987-42F8-BEEE-758ACD26AE1C}" v="16" dt="2021-11-11T15:06:48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23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989D8-8BB8-450A-9148-84C1E6F6FADB}" type="doc">
      <dgm:prSet loTypeId="urn:microsoft.com/office/officeart/2005/8/layout/hProcess9" loCatId="process" qsTypeId="urn:microsoft.com/office/officeart/2005/8/quickstyle/simple1" qsCatId="simple" csTypeId="urn:microsoft.com/office/officeart/2005/8/colors/accent1_4" csCatId="accent1" phldr="1"/>
      <dgm:spPr/>
    </dgm:pt>
    <dgm:pt modelId="{1A2510D8-D47A-4B83-A82C-CE541A1F8FA5}">
      <dgm:prSet phldrT="[Text]"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 </a:t>
          </a:r>
          <a:r>
            <a:rPr lang="en-US" b="1"/>
            <a:t>Intuitiveness</a:t>
          </a:r>
          <a:endParaRPr lang="de-DE"/>
        </a:p>
      </dgm:t>
    </dgm:pt>
    <dgm:pt modelId="{8E4EC107-17E8-465D-8A35-436A469FB0E4}" type="parTrans" cxnId="{8EE59ED5-988B-4FE6-B4E7-7184A647699B}">
      <dgm:prSet/>
      <dgm:spPr/>
      <dgm:t>
        <a:bodyPr/>
        <a:lstStyle/>
        <a:p>
          <a:endParaRPr lang="en-GB"/>
        </a:p>
      </dgm:t>
    </dgm:pt>
    <dgm:pt modelId="{0FFEE130-B5C5-45F7-A80B-338D742FBF22}" type="sibTrans" cxnId="{8EE59ED5-988B-4FE6-B4E7-7184A647699B}">
      <dgm:prSet/>
      <dgm:spPr/>
      <dgm:t>
        <a:bodyPr/>
        <a:lstStyle/>
        <a:p>
          <a:endParaRPr lang="en-GB"/>
        </a:p>
      </dgm:t>
    </dgm:pt>
    <dgm:pt modelId="{018E78F4-8879-4035-961B-854215A7A292}">
      <dgm:prSet phldrT="[Text]"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 </a:t>
          </a:r>
          <a:r>
            <a:rPr lang="en-US" b="1"/>
            <a:t>Reliability</a:t>
          </a:r>
          <a:endParaRPr lang="de-DE"/>
        </a:p>
      </dgm:t>
    </dgm:pt>
    <dgm:pt modelId="{2BD5B8AB-7FDD-4689-A08E-17B63B8D6B9E}" type="parTrans" cxnId="{7CAFD14C-9DC2-411A-9A6B-DB74CAB8FAE0}">
      <dgm:prSet/>
      <dgm:spPr/>
      <dgm:t>
        <a:bodyPr/>
        <a:lstStyle/>
        <a:p>
          <a:endParaRPr lang="en-GB"/>
        </a:p>
      </dgm:t>
    </dgm:pt>
    <dgm:pt modelId="{4BFC0C06-3E19-4C8F-8339-29A5042BAD24}" type="sibTrans" cxnId="{7CAFD14C-9DC2-411A-9A6B-DB74CAB8FAE0}">
      <dgm:prSet/>
      <dgm:spPr/>
      <dgm:t>
        <a:bodyPr/>
        <a:lstStyle/>
        <a:p>
          <a:endParaRPr lang="en-GB"/>
        </a:p>
      </dgm:t>
    </dgm:pt>
    <dgm:pt modelId="{CC21A1AA-6CD1-470F-A457-EB1171FDF95B}">
      <dgm:prSet phldrT="[Text]"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 </a:t>
          </a:r>
          <a:r>
            <a:rPr lang="en-US" b="1"/>
            <a:t>Efficiency</a:t>
          </a:r>
          <a:endParaRPr lang="de-DE"/>
        </a:p>
      </dgm:t>
    </dgm:pt>
    <dgm:pt modelId="{F955C095-54DD-4689-936B-C028AE952F34}" type="parTrans" cxnId="{DD72B967-676A-4B1B-8D0A-4DFAF1915AB5}">
      <dgm:prSet/>
      <dgm:spPr/>
      <dgm:t>
        <a:bodyPr/>
        <a:lstStyle/>
        <a:p>
          <a:endParaRPr lang="en-GB"/>
        </a:p>
      </dgm:t>
    </dgm:pt>
    <dgm:pt modelId="{52763CB2-3FB4-4FF7-86E4-97F613A065FA}" type="sibTrans" cxnId="{DD72B967-676A-4B1B-8D0A-4DFAF1915AB5}">
      <dgm:prSet/>
      <dgm:spPr/>
      <dgm:t>
        <a:bodyPr/>
        <a:lstStyle/>
        <a:p>
          <a:endParaRPr lang="en-GB"/>
        </a:p>
      </dgm:t>
    </dgm:pt>
    <dgm:pt modelId="{F1AE8F66-9825-451C-B776-21A100B0CF0A}">
      <dgm:prSet phldr="0"/>
      <dgm:spPr/>
      <dgm:t>
        <a:bodyPr/>
        <a:lstStyle/>
        <a:p>
          <a:pPr rtl="0"/>
          <a:r>
            <a:rPr lang="de-DE">
              <a:latin typeface="Calibri Light" panose="020F0302020204030204"/>
            </a:rPr>
            <a:t> </a:t>
          </a:r>
          <a:r>
            <a:rPr lang="en-US" b="1"/>
            <a:t>Satisfaction</a:t>
          </a:r>
          <a:endParaRPr lang="de-DE"/>
        </a:p>
      </dgm:t>
    </dgm:pt>
    <dgm:pt modelId="{2003DA8A-70B3-4B3F-A5F3-2A6F3249DA8E}" type="parTrans" cxnId="{462D0F7F-056C-4191-885B-1535B0E44FD5}">
      <dgm:prSet/>
      <dgm:spPr/>
      <dgm:t>
        <a:bodyPr/>
        <a:lstStyle/>
        <a:p>
          <a:endParaRPr lang="en-GB"/>
        </a:p>
      </dgm:t>
    </dgm:pt>
    <dgm:pt modelId="{5583C810-BDF1-4705-BFA8-8470AB527149}" type="sibTrans" cxnId="{462D0F7F-056C-4191-885B-1535B0E44FD5}">
      <dgm:prSet/>
      <dgm:spPr/>
      <dgm:t>
        <a:bodyPr/>
        <a:lstStyle/>
        <a:p>
          <a:endParaRPr lang="en-GB"/>
        </a:p>
      </dgm:t>
    </dgm:pt>
    <dgm:pt modelId="{B9E34DF0-A2B5-4AE2-8E48-B593FC5B6E52}" type="pres">
      <dgm:prSet presAssocID="{67D989D8-8BB8-450A-9148-84C1E6F6FADB}" presName="CompostProcess" presStyleCnt="0">
        <dgm:presLayoutVars>
          <dgm:dir/>
          <dgm:resizeHandles val="exact"/>
        </dgm:presLayoutVars>
      </dgm:prSet>
      <dgm:spPr/>
    </dgm:pt>
    <dgm:pt modelId="{410B1F42-FFD9-4BB8-8351-FDA0DA1F094B}" type="pres">
      <dgm:prSet presAssocID="{67D989D8-8BB8-450A-9148-84C1E6F6FADB}" presName="arrow" presStyleLbl="bgShp" presStyleIdx="0" presStyleCnt="1"/>
      <dgm:spPr/>
    </dgm:pt>
    <dgm:pt modelId="{1DAA611B-9A38-4FF8-A423-35D4D5F10652}" type="pres">
      <dgm:prSet presAssocID="{67D989D8-8BB8-450A-9148-84C1E6F6FADB}" presName="linearProcess" presStyleCnt="0"/>
      <dgm:spPr/>
    </dgm:pt>
    <dgm:pt modelId="{6D347F4D-76C8-4B77-90C1-BEBE0AA08DD7}" type="pres">
      <dgm:prSet presAssocID="{1A2510D8-D47A-4B83-A82C-CE541A1F8FA5}" presName="textNode" presStyleLbl="node1" presStyleIdx="0" presStyleCnt="4">
        <dgm:presLayoutVars>
          <dgm:bulletEnabled val="1"/>
        </dgm:presLayoutVars>
      </dgm:prSet>
      <dgm:spPr/>
    </dgm:pt>
    <dgm:pt modelId="{7C857E8F-5BCF-466F-AF82-565DA5C975EF}" type="pres">
      <dgm:prSet presAssocID="{0FFEE130-B5C5-45F7-A80B-338D742FBF22}" presName="sibTrans" presStyleCnt="0"/>
      <dgm:spPr/>
    </dgm:pt>
    <dgm:pt modelId="{DC418DFF-A72C-4233-9412-CF3E071C9DB1}" type="pres">
      <dgm:prSet presAssocID="{018E78F4-8879-4035-961B-854215A7A292}" presName="textNode" presStyleLbl="node1" presStyleIdx="1" presStyleCnt="4">
        <dgm:presLayoutVars>
          <dgm:bulletEnabled val="1"/>
        </dgm:presLayoutVars>
      </dgm:prSet>
      <dgm:spPr/>
    </dgm:pt>
    <dgm:pt modelId="{80DCD98D-9021-4E48-8076-96A67E84EE04}" type="pres">
      <dgm:prSet presAssocID="{4BFC0C06-3E19-4C8F-8339-29A5042BAD24}" presName="sibTrans" presStyleCnt="0"/>
      <dgm:spPr/>
    </dgm:pt>
    <dgm:pt modelId="{BAC027C3-F451-45EB-A050-FC76265C4C78}" type="pres">
      <dgm:prSet presAssocID="{CC21A1AA-6CD1-470F-A457-EB1171FDF95B}" presName="textNode" presStyleLbl="node1" presStyleIdx="2" presStyleCnt="4">
        <dgm:presLayoutVars>
          <dgm:bulletEnabled val="1"/>
        </dgm:presLayoutVars>
      </dgm:prSet>
      <dgm:spPr/>
    </dgm:pt>
    <dgm:pt modelId="{BF148587-0ECC-4830-9AC1-A6E408AF23B0}" type="pres">
      <dgm:prSet presAssocID="{52763CB2-3FB4-4FF7-86E4-97F613A065FA}" presName="sibTrans" presStyleCnt="0"/>
      <dgm:spPr/>
    </dgm:pt>
    <dgm:pt modelId="{A8FF678E-DE0E-4BB9-9239-D7EDA25DB6FA}" type="pres">
      <dgm:prSet presAssocID="{F1AE8F66-9825-451C-B776-21A100B0CF0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D72B967-676A-4B1B-8D0A-4DFAF1915AB5}" srcId="{67D989D8-8BB8-450A-9148-84C1E6F6FADB}" destId="{CC21A1AA-6CD1-470F-A457-EB1171FDF95B}" srcOrd="2" destOrd="0" parTransId="{F955C095-54DD-4689-936B-C028AE952F34}" sibTransId="{52763CB2-3FB4-4FF7-86E4-97F613A065FA}"/>
    <dgm:cxn modelId="{7CAFD14C-9DC2-411A-9A6B-DB74CAB8FAE0}" srcId="{67D989D8-8BB8-450A-9148-84C1E6F6FADB}" destId="{018E78F4-8879-4035-961B-854215A7A292}" srcOrd="1" destOrd="0" parTransId="{2BD5B8AB-7FDD-4689-A08E-17B63B8D6B9E}" sibTransId="{4BFC0C06-3E19-4C8F-8339-29A5042BAD24}"/>
    <dgm:cxn modelId="{462D0F7F-056C-4191-885B-1535B0E44FD5}" srcId="{67D989D8-8BB8-450A-9148-84C1E6F6FADB}" destId="{F1AE8F66-9825-451C-B776-21A100B0CF0A}" srcOrd="3" destOrd="0" parTransId="{2003DA8A-70B3-4B3F-A5F3-2A6F3249DA8E}" sibTransId="{5583C810-BDF1-4705-BFA8-8470AB527149}"/>
    <dgm:cxn modelId="{905D6D8C-71BB-4497-AB93-77851288179D}" type="presOf" srcId="{67D989D8-8BB8-450A-9148-84C1E6F6FADB}" destId="{B9E34DF0-A2B5-4AE2-8E48-B593FC5B6E52}" srcOrd="0" destOrd="0" presId="urn:microsoft.com/office/officeart/2005/8/layout/hProcess9"/>
    <dgm:cxn modelId="{011D4E8D-BF6B-47C1-9891-AD9FFEF8A6D3}" type="presOf" srcId="{1A2510D8-D47A-4B83-A82C-CE541A1F8FA5}" destId="{6D347F4D-76C8-4B77-90C1-BEBE0AA08DD7}" srcOrd="0" destOrd="0" presId="urn:microsoft.com/office/officeart/2005/8/layout/hProcess9"/>
    <dgm:cxn modelId="{25ACBC9D-4AF9-4A0D-B832-678312360C4C}" type="presOf" srcId="{F1AE8F66-9825-451C-B776-21A100B0CF0A}" destId="{A8FF678E-DE0E-4BB9-9239-D7EDA25DB6FA}" srcOrd="0" destOrd="0" presId="urn:microsoft.com/office/officeart/2005/8/layout/hProcess9"/>
    <dgm:cxn modelId="{8DF1C1AA-303A-4CB6-A8F8-2B3E878CDF8B}" type="presOf" srcId="{018E78F4-8879-4035-961B-854215A7A292}" destId="{DC418DFF-A72C-4233-9412-CF3E071C9DB1}" srcOrd="0" destOrd="0" presId="urn:microsoft.com/office/officeart/2005/8/layout/hProcess9"/>
    <dgm:cxn modelId="{495419B9-EE0D-4D20-A7E9-E5FBD061B90B}" type="presOf" srcId="{CC21A1AA-6CD1-470F-A457-EB1171FDF95B}" destId="{BAC027C3-F451-45EB-A050-FC76265C4C78}" srcOrd="0" destOrd="0" presId="urn:microsoft.com/office/officeart/2005/8/layout/hProcess9"/>
    <dgm:cxn modelId="{8EE59ED5-988B-4FE6-B4E7-7184A647699B}" srcId="{67D989D8-8BB8-450A-9148-84C1E6F6FADB}" destId="{1A2510D8-D47A-4B83-A82C-CE541A1F8FA5}" srcOrd="0" destOrd="0" parTransId="{8E4EC107-17E8-465D-8A35-436A469FB0E4}" sibTransId="{0FFEE130-B5C5-45F7-A80B-338D742FBF22}"/>
    <dgm:cxn modelId="{F8E0BDB3-0A35-4A66-A946-2D90B125F845}" type="presParOf" srcId="{B9E34DF0-A2B5-4AE2-8E48-B593FC5B6E52}" destId="{410B1F42-FFD9-4BB8-8351-FDA0DA1F094B}" srcOrd="0" destOrd="0" presId="urn:microsoft.com/office/officeart/2005/8/layout/hProcess9"/>
    <dgm:cxn modelId="{BA00A695-E4B6-401A-9BC4-A764F3944AAF}" type="presParOf" srcId="{B9E34DF0-A2B5-4AE2-8E48-B593FC5B6E52}" destId="{1DAA611B-9A38-4FF8-A423-35D4D5F10652}" srcOrd="1" destOrd="0" presId="urn:microsoft.com/office/officeart/2005/8/layout/hProcess9"/>
    <dgm:cxn modelId="{742CBBC4-88F8-403E-9027-725B490C49F6}" type="presParOf" srcId="{1DAA611B-9A38-4FF8-A423-35D4D5F10652}" destId="{6D347F4D-76C8-4B77-90C1-BEBE0AA08DD7}" srcOrd="0" destOrd="0" presId="urn:microsoft.com/office/officeart/2005/8/layout/hProcess9"/>
    <dgm:cxn modelId="{FEBBDAED-AABC-4ADB-9A6E-E9E5067CA3C6}" type="presParOf" srcId="{1DAA611B-9A38-4FF8-A423-35D4D5F10652}" destId="{7C857E8F-5BCF-466F-AF82-565DA5C975EF}" srcOrd="1" destOrd="0" presId="urn:microsoft.com/office/officeart/2005/8/layout/hProcess9"/>
    <dgm:cxn modelId="{CD3C3475-664D-4B05-BF0C-9A125FA8BFA8}" type="presParOf" srcId="{1DAA611B-9A38-4FF8-A423-35D4D5F10652}" destId="{DC418DFF-A72C-4233-9412-CF3E071C9DB1}" srcOrd="2" destOrd="0" presId="urn:microsoft.com/office/officeart/2005/8/layout/hProcess9"/>
    <dgm:cxn modelId="{89FF5A48-7233-4C94-AD78-49E1C31E109A}" type="presParOf" srcId="{1DAA611B-9A38-4FF8-A423-35D4D5F10652}" destId="{80DCD98D-9021-4E48-8076-96A67E84EE04}" srcOrd="3" destOrd="0" presId="urn:microsoft.com/office/officeart/2005/8/layout/hProcess9"/>
    <dgm:cxn modelId="{AE682314-A2F7-4609-B471-6F36F0B75190}" type="presParOf" srcId="{1DAA611B-9A38-4FF8-A423-35D4D5F10652}" destId="{BAC027C3-F451-45EB-A050-FC76265C4C78}" srcOrd="4" destOrd="0" presId="urn:microsoft.com/office/officeart/2005/8/layout/hProcess9"/>
    <dgm:cxn modelId="{B88A03C1-A478-47A9-9576-967472224343}" type="presParOf" srcId="{1DAA611B-9A38-4FF8-A423-35D4D5F10652}" destId="{BF148587-0ECC-4830-9AC1-A6E408AF23B0}" srcOrd="5" destOrd="0" presId="urn:microsoft.com/office/officeart/2005/8/layout/hProcess9"/>
    <dgm:cxn modelId="{AFC9823B-7CB5-4D86-8067-C9A7D3B54851}" type="presParOf" srcId="{1DAA611B-9A38-4FF8-A423-35D4D5F10652}" destId="{A8FF678E-DE0E-4BB9-9239-D7EDA25DB6F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B1F42-FFD9-4BB8-8351-FDA0DA1F094B}">
      <dsp:nvSpPr>
        <dsp:cNvPr id="0" name=""/>
        <dsp:cNvSpPr/>
      </dsp:nvSpPr>
      <dsp:spPr>
        <a:xfrm>
          <a:off x="725260" y="0"/>
          <a:ext cx="8219619" cy="3657600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47F4D-76C8-4B77-90C1-BEBE0AA08DD7}">
      <dsp:nvSpPr>
        <dsp:cNvPr id="0" name=""/>
        <dsp:cNvSpPr/>
      </dsp:nvSpPr>
      <dsp:spPr>
        <a:xfrm>
          <a:off x="3393" y="1097279"/>
          <a:ext cx="2259135" cy="146304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Calibri Light" panose="020F0302020204030204"/>
            </a:rPr>
            <a:t> </a:t>
          </a:r>
          <a:r>
            <a:rPr lang="en-US" sz="2700" b="1" kern="1200"/>
            <a:t>Intuitiveness</a:t>
          </a:r>
          <a:endParaRPr lang="de-DE" sz="2700" kern="1200"/>
        </a:p>
      </dsp:txBody>
      <dsp:txXfrm>
        <a:off x="74813" y="1168699"/>
        <a:ext cx="2116295" cy="1320200"/>
      </dsp:txXfrm>
    </dsp:sp>
    <dsp:sp modelId="{DC418DFF-A72C-4233-9412-CF3E071C9DB1}">
      <dsp:nvSpPr>
        <dsp:cNvPr id="0" name=""/>
        <dsp:cNvSpPr/>
      </dsp:nvSpPr>
      <dsp:spPr>
        <a:xfrm>
          <a:off x="2471466" y="1097279"/>
          <a:ext cx="2259135" cy="1463040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Calibri Light" panose="020F0302020204030204"/>
            </a:rPr>
            <a:t> </a:t>
          </a:r>
          <a:r>
            <a:rPr lang="en-US" sz="2700" b="1" kern="1200"/>
            <a:t>Reliability</a:t>
          </a:r>
          <a:endParaRPr lang="de-DE" sz="2700" kern="1200"/>
        </a:p>
      </dsp:txBody>
      <dsp:txXfrm>
        <a:off x="2542886" y="1168699"/>
        <a:ext cx="2116295" cy="1320200"/>
      </dsp:txXfrm>
    </dsp:sp>
    <dsp:sp modelId="{BAC027C3-F451-45EB-A050-FC76265C4C78}">
      <dsp:nvSpPr>
        <dsp:cNvPr id="0" name=""/>
        <dsp:cNvSpPr/>
      </dsp:nvSpPr>
      <dsp:spPr>
        <a:xfrm>
          <a:off x="4939539" y="1097279"/>
          <a:ext cx="2259135" cy="1463040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Calibri Light" panose="020F0302020204030204"/>
            </a:rPr>
            <a:t> </a:t>
          </a:r>
          <a:r>
            <a:rPr lang="en-US" sz="2700" b="1" kern="1200"/>
            <a:t>Efficiency</a:t>
          </a:r>
          <a:endParaRPr lang="de-DE" sz="2700" kern="1200"/>
        </a:p>
      </dsp:txBody>
      <dsp:txXfrm>
        <a:off x="5010959" y="1168699"/>
        <a:ext cx="2116295" cy="1320200"/>
      </dsp:txXfrm>
    </dsp:sp>
    <dsp:sp modelId="{A8FF678E-DE0E-4BB9-9239-D7EDA25DB6FA}">
      <dsp:nvSpPr>
        <dsp:cNvPr id="0" name=""/>
        <dsp:cNvSpPr/>
      </dsp:nvSpPr>
      <dsp:spPr>
        <a:xfrm>
          <a:off x="7407611" y="1097279"/>
          <a:ext cx="2259135" cy="1463040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latin typeface="Calibri Light" panose="020F0302020204030204"/>
            </a:rPr>
            <a:t> </a:t>
          </a:r>
          <a:r>
            <a:rPr lang="en-US" sz="2700" b="1" kern="1200"/>
            <a:t>Satisfaction</a:t>
          </a:r>
          <a:endParaRPr lang="de-DE" sz="2700" kern="1200"/>
        </a:p>
      </dsp:txBody>
      <dsp:txXfrm>
        <a:off x="7479031" y="1168699"/>
        <a:ext cx="2116295" cy="132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FFB3-C04B-A648-BAF8-F24CCD234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3711F-E262-CC4D-B0FB-E91A23B9B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A7435-E7EC-3A4A-8BEE-615870B2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A439F-DC5E-9547-A3A2-831D990A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B4670-C6EC-DF44-B9AF-6798B062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91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1C7B-596E-5E41-B850-09E35ADB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CDE6A-360C-D641-AB41-38A39D192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57637-1295-334E-A205-1BA66AE2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8446-C115-8549-B079-0709B17C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DB18D-2D33-0448-A623-B02D7FF4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20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A27B8-C192-3A44-95DC-BC5D99C9D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90B72-3182-9845-923B-E8F1F630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513E5-1875-D845-9895-64B5A57F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9FC48-7C04-7D44-A085-1A4ED561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86BDB-B897-6448-965F-55CF6C93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21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49C5-1F5D-FA4A-9F9B-39DE2B3C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C8D0-BB7F-B244-93EA-695CB31E6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DCC96-685D-D549-9678-5FF2B7B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BC356-E10C-664A-AEEF-2870918C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EB7E6-A0AF-8645-B922-EDAE64D7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920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292C-81DB-844F-AF7C-E8BFD30B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70F14-DBB7-394C-AAAE-4FE6D410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E89E0-2949-8743-8196-660C8103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2FA51-CB17-EE49-8819-CAE47F85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1C6E-35EA-A74F-9555-632AC01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51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206B-2590-114E-A165-8E7B14F3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ADFD2-95B6-4D4C-B35E-250B4FD36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F6D81-A742-4E43-B8B0-F3DA2E3C8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A476E-4AB5-1140-9BEA-4A8C5E5F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21D23-236C-6D4A-B66A-F71C361E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83A10-30D2-AF4C-8430-AF60C790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12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9747-9F98-C14F-A979-1C8A980B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8749F-CF0F-A54F-BFFD-E01B2266C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26930-C7EA-4D4E-A462-450066AA3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F2F31-CE0A-A24B-9FA7-676F0E082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475AA-01C4-8B41-B5AE-21D0318F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B4AB5-FCF5-354A-9474-0D5C99CD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CEAE7-E650-3D44-B142-F07D0B70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040EA-B8E1-CD43-8E23-AE20B394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124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D796-9BAB-8B4A-8D51-FE750FE3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AFB8B-74DA-5841-959A-CBD3E990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A9D18-5253-9644-A7EF-D94CF9E7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DFD4A-1DB2-FB40-A36A-6A785228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592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41D62-4DDE-CC42-81B7-6B574CC4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4545F-8104-1E46-83AB-33D32EEE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9ABC3-5BC5-9B45-B786-078463E9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114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2DA9-99BA-1548-926C-9A99D0A4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B7FC-7643-B945-8AA0-C3876B04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9F277-817C-B349-A0F0-CB1BEE514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A3D4A-BBE0-6347-9B8C-1C530ABA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63D11-8153-8A49-8A38-8131C722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6FCE3-10E0-9E48-9C62-23D764F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24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F4EE-B459-194E-99DC-5F784439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75969-3B0D-AF41-A241-326C4DBC9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594D7-836E-9340-911C-BA8E3212D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9E533-9562-1B42-B1A8-56310E75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4B39C-CB0F-D547-98C6-805E437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AEE3D-B748-FE45-B234-5C654360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950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90302-92D1-6C48-BB29-4B5DEE4A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274AB-42F5-6A47-B544-F9FAFC4E4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AD9D-25E1-AB40-BB94-F7B801451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FABE7-9547-2A40-A01E-28E7D33E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8821-61BE-6047-B583-D016212B6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626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logodownload.org/microsoft-powerpoint-logo/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hyperlink" Target="https://www.shutterstock.com/video/clip-2755907-stock-footage-h-o-molecul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hyperlink" Target="http://logz.io/blog/devops-tools/" TargetMode="Externa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ww.wallpaperflare.com/shut-up-and-take-my-money-meme-futurama-philip-j-fry-memes-wallpaper-hoyi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PU mit Binärzahlen und Blaupause">
            <a:extLst>
              <a:ext uri="{FF2B5EF4-FFF2-40B4-BE49-F238E27FC236}">
                <a16:creationId xmlns:a16="http://schemas.microsoft.com/office/drawing/2014/main" id="{49A2054F-30D5-4E44-A4AD-33789651D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5" t="9092" r="24374" b="-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15106-3EC8-C94E-B9EA-3831FB0C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DE" sz="5400" b="1"/>
              <a:t>Modelling Wizard </a:t>
            </a:r>
            <a:r>
              <a:rPr lang="en-DE" sz="5400" b="1" err="1"/>
              <a:t>für</a:t>
            </a:r>
            <a:r>
              <a:rPr lang="en-DE" sz="5400" b="1"/>
              <a:t> </a:t>
            </a:r>
            <a:r>
              <a:rPr lang="en-DE" sz="5400" b="1" err="1"/>
              <a:t>Kabelmodelle</a:t>
            </a:r>
            <a:endParaRPr lang="en-US" sz="5400" b="1" err="1">
              <a:cs typeface="Calibri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24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5349526" y="8285382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9840290" y="-2354901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11924958" y="7636388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12856061" y="3013374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78FA7-5F18-D943-92FC-60AB7AD83FA7}"/>
              </a:ext>
            </a:extLst>
          </p:cNvPr>
          <p:cNvCxnSpPr>
            <a:stCxn id="6" idx="4"/>
            <a:endCxn id="4" idx="0"/>
          </p:cNvCxnSpPr>
          <p:nvPr/>
        </p:nvCxnSpPr>
        <p:spPr>
          <a:xfrm flipH="1">
            <a:off x="2284938" y="3757495"/>
            <a:ext cx="348931" cy="72417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D4673D-CE0B-FC46-9EA0-FD8ABCD1AB4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92773" y="3630152"/>
            <a:ext cx="2160417" cy="14161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0679E4-8368-3141-8537-2A968F4C860C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420094" y="3289133"/>
            <a:ext cx="4705267" cy="169010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C7210C2-1272-384A-8657-14F12FEB4248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 flipV="1">
            <a:off x="3533360" y="3067069"/>
            <a:ext cx="1630840" cy="274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57246C-ABC9-1D41-85FD-6112E5942C23}"/>
              </a:ext>
            </a:extLst>
          </p:cNvPr>
          <p:cNvCxnSpPr>
            <a:cxnSpLocks/>
          </p:cNvCxnSpPr>
          <p:nvPr/>
        </p:nvCxnSpPr>
        <p:spPr>
          <a:xfrm flipV="1">
            <a:off x="6810949" y="2595650"/>
            <a:ext cx="213323" cy="8227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A0C9C8-0D5F-DD46-8333-49FA1B09E6F6}"/>
              </a:ext>
            </a:extLst>
          </p:cNvPr>
          <p:cNvCxnSpPr>
            <a:cxnSpLocks/>
          </p:cNvCxnSpPr>
          <p:nvPr/>
        </p:nvCxnSpPr>
        <p:spPr>
          <a:xfrm>
            <a:off x="6938540" y="3174112"/>
            <a:ext cx="482986" cy="1150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1734377" y="2382124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630980-010C-0249-93E6-B0BB4F340D9A}"/>
              </a:ext>
            </a:extLst>
          </p:cNvPr>
          <p:cNvSpPr/>
          <p:nvPr/>
        </p:nvSpPr>
        <p:spPr>
          <a:xfrm>
            <a:off x="1385446" y="4481673"/>
            <a:ext cx="1798983" cy="137537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List Cables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98384A-89AD-8745-A56C-E77D748DE5C5}"/>
              </a:ext>
            </a:extLst>
          </p:cNvPr>
          <p:cNvSpPr/>
          <p:nvPr/>
        </p:nvSpPr>
        <p:spPr>
          <a:xfrm>
            <a:off x="4989735" y="4844867"/>
            <a:ext cx="1798983" cy="137537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Edit Cable Models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44A3A8-3B42-8B43-B571-B3A0B9006D95}"/>
              </a:ext>
            </a:extLst>
          </p:cNvPr>
          <p:cNvSpPr/>
          <p:nvPr/>
        </p:nvSpPr>
        <p:spPr>
          <a:xfrm>
            <a:off x="6939459" y="1973763"/>
            <a:ext cx="1185902" cy="862583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497B90-0199-9B4E-BEB5-C5CCA6AF1FAE}"/>
              </a:ext>
            </a:extLst>
          </p:cNvPr>
          <p:cNvSpPr/>
          <p:nvPr/>
        </p:nvSpPr>
        <p:spPr>
          <a:xfrm>
            <a:off x="8125361" y="4067521"/>
            <a:ext cx="2266657" cy="1823426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Download Cable Models as AML Package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4D20C3-5660-7845-A09B-686D63674B05}"/>
              </a:ext>
            </a:extLst>
          </p:cNvPr>
          <p:cNvSpPr/>
          <p:nvPr/>
        </p:nvSpPr>
        <p:spPr>
          <a:xfrm>
            <a:off x="5164200" y="2379383"/>
            <a:ext cx="1798983" cy="137537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Manage Cable Model List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857FD8-01D4-B349-AC06-6C77399DC424}"/>
              </a:ext>
            </a:extLst>
          </p:cNvPr>
          <p:cNvSpPr/>
          <p:nvPr/>
        </p:nvSpPr>
        <p:spPr>
          <a:xfrm>
            <a:off x="7359773" y="2948390"/>
            <a:ext cx="1320115" cy="862583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reorder</a:t>
            </a:r>
          </a:p>
        </p:txBody>
      </p:sp>
    </p:spTree>
    <p:extLst>
      <p:ext uri="{BB962C8B-B14F-4D97-AF65-F5344CB8AC3E}">
        <p14:creationId xmlns:p14="http://schemas.microsoft.com/office/powerpoint/2010/main" val="176696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-2641680" y="2053629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1779104" y="7498986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4855590" y="2507081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6533721" y="7890737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12458935" y="2259512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15C5B6-9B2F-F74F-AD80-3DC54EE146C9}"/>
              </a:ext>
            </a:extLst>
          </p:cNvPr>
          <p:cNvSpPr/>
          <p:nvPr/>
        </p:nvSpPr>
        <p:spPr>
          <a:xfrm>
            <a:off x="1735767" y="2837534"/>
            <a:ext cx="1798983" cy="1375371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Show Cable Details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CBF71B-650F-1F4A-9193-E05C1F14A612}"/>
              </a:ext>
            </a:extLst>
          </p:cNvPr>
          <p:cNvSpPr/>
          <p:nvPr/>
        </p:nvSpPr>
        <p:spPr>
          <a:xfrm>
            <a:off x="2362784" y="4783899"/>
            <a:ext cx="1967169" cy="1436339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N</a:t>
            </a:r>
            <a:r>
              <a:rPr lang="en-DE">
                <a:solidFill>
                  <a:schemeClr val="tx1"/>
                </a:solidFill>
              </a:rPr>
              <a:t>ew Cable Registration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273FF5-FD8F-3D41-8E6A-10F3E391FAF2}"/>
              </a:ext>
            </a:extLst>
          </p:cNvPr>
          <p:cNvSpPr/>
          <p:nvPr/>
        </p:nvSpPr>
        <p:spPr>
          <a:xfrm>
            <a:off x="5084190" y="5113713"/>
            <a:ext cx="1798983" cy="1375371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Cable Deletion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8D9248-E56E-834C-A5B5-19D1E5057995}"/>
              </a:ext>
            </a:extLst>
          </p:cNvPr>
          <p:cNvSpPr/>
          <p:nvPr/>
        </p:nvSpPr>
        <p:spPr>
          <a:xfrm>
            <a:off x="8442036" y="2695301"/>
            <a:ext cx="2014197" cy="1517604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Lookup of Cable Information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0A64E8-FBB4-C945-8BBD-E111666B6BFF}"/>
              </a:ext>
            </a:extLst>
          </p:cNvPr>
          <p:cNvSpPr/>
          <p:nvPr/>
        </p:nvSpPr>
        <p:spPr>
          <a:xfrm>
            <a:off x="7613124" y="4622019"/>
            <a:ext cx="1798983" cy="1375371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Edit Existing Cable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2D9FF5-1C7D-1B4C-9E26-29B821E42B59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4041868" y="3723046"/>
            <a:ext cx="1058152" cy="1271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98D45D-F4A6-A24B-8C56-985B85A91207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933738" y="4059223"/>
            <a:ext cx="49944" cy="105449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898755-03DD-1D4D-A065-792E912717F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740563" y="3669259"/>
            <a:ext cx="1136016" cy="115417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ED62D2-49B8-6D4A-B2FE-3EFCAF2C8C2A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6875034" y="3238953"/>
            <a:ext cx="1567002" cy="21515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FB268A-9CFA-D74D-A53C-EF7BE4EA788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534750" y="3294029"/>
            <a:ext cx="1320840" cy="1349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4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-2641680" y="2053629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1994257" y="4324489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910041" y="-2095969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6533721" y="7890737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12727876" y="2307460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C50E83-0233-D941-A226-63885E1711A6}"/>
              </a:ext>
            </a:extLst>
          </p:cNvPr>
          <p:cNvSpPr/>
          <p:nvPr/>
        </p:nvSpPr>
        <p:spPr>
          <a:xfrm>
            <a:off x="4012738" y="2045739"/>
            <a:ext cx="2827885" cy="22275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</a:t>
            </a:r>
            <a:r>
              <a:rPr lang="en-DE" sz="2400">
                <a:solidFill>
                  <a:schemeClr val="tx1"/>
                </a:solidFill>
              </a:rPr>
              <a:t>s additive for Inventory Management System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3EC482-697E-D64E-A163-9ECC6C049D11}"/>
              </a:ext>
            </a:extLst>
          </p:cNvPr>
          <p:cNvSpPr/>
          <p:nvPr/>
        </p:nvSpPr>
        <p:spPr>
          <a:xfrm>
            <a:off x="6837710" y="2570630"/>
            <a:ext cx="3826759" cy="29475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DE" sz="2400">
                <a:solidFill>
                  <a:schemeClr val="tx1"/>
                </a:solidFill>
              </a:rPr>
              <a:t>Container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0EEC55-EBD1-B94C-BC64-854717790EF0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4273505" y="4114800"/>
            <a:ext cx="486754" cy="45714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1BE44A-7855-AE42-9EA5-0F550DD8E5E7}"/>
              </a:ext>
            </a:extLst>
          </p:cNvPr>
          <p:cNvCxnSpPr>
            <a:cxnSpLocks/>
          </p:cNvCxnSpPr>
          <p:nvPr/>
        </p:nvCxnSpPr>
        <p:spPr>
          <a:xfrm flipV="1">
            <a:off x="4636575" y="4840941"/>
            <a:ext cx="2476919" cy="30922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38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-2641680" y="2053629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443951" y="7188712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910041" y="-2095969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6533721" y="7890737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8666864" y="3073942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95CA1F-848C-5248-B099-BFFF60463DC3}"/>
              </a:ext>
            </a:extLst>
          </p:cNvPr>
          <p:cNvSpPr/>
          <p:nvPr/>
        </p:nvSpPr>
        <p:spPr>
          <a:xfrm>
            <a:off x="1614041" y="4167862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Future-Proofing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DDA484-6389-2F48-B04D-C97B6108182A}"/>
              </a:ext>
            </a:extLst>
          </p:cNvPr>
          <p:cNvSpPr/>
          <p:nvPr/>
        </p:nvSpPr>
        <p:spPr>
          <a:xfrm>
            <a:off x="2246053" y="2381151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B24063-E010-7D42-BAD5-4D14297A7D86}"/>
              </a:ext>
            </a:extLst>
          </p:cNvPr>
          <p:cNvSpPr/>
          <p:nvPr/>
        </p:nvSpPr>
        <p:spPr>
          <a:xfrm>
            <a:off x="4002558" y="5039802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FACF62-8E47-DA45-AD70-BB0C4D610AB8}"/>
              </a:ext>
            </a:extLst>
          </p:cNvPr>
          <p:cNvSpPr/>
          <p:nvPr/>
        </p:nvSpPr>
        <p:spPr>
          <a:xfrm>
            <a:off x="5448990" y="1891217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003286-9EB4-9046-8A48-DC0E8FE8DB23}"/>
              </a:ext>
            </a:extLst>
          </p:cNvPr>
          <p:cNvSpPr/>
          <p:nvPr/>
        </p:nvSpPr>
        <p:spPr>
          <a:xfrm>
            <a:off x="6790124" y="5021902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Scalability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A09DCE-1162-1349-AAD5-4EDDDFDC1E3D}"/>
              </a:ext>
            </a:extLst>
          </p:cNvPr>
          <p:cNvCxnSpPr>
            <a:cxnSpLocks/>
          </p:cNvCxnSpPr>
          <p:nvPr/>
        </p:nvCxnSpPr>
        <p:spPr>
          <a:xfrm>
            <a:off x="7261931" y="2991246"/>
            <a:ext cx="1644005" cy="5145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DB5A3D-29E0-D242-9EB8-0C0264D69641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3581210" y="4257852"/>
            <a:ext cx="5190255" cy="62818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1E2FBC-0EBB-7140-AFF3-B9D579C47105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681642" y="4514297"/>
            <a:ext cx="3237741" cy="73585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117F59-2D3B-D047-AD7A-8385E78EDBFE}"/>
              </a:ext>
            </a:extLst>
          </p:cNvPr>
          <p:cNvCxnSpPr>
            <a:cxnSpLocks/>
          </p:cNvCxnSpPr>
          <p:nvPr/>
        </p:nvCxnSpPr>
        <p:spPr>
          <a:xfrm flipV="1">
            <a:off x="8365337" y="4661302"/>
            <a:ext cx="960174" cy="52924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4BD175-1B18-BC45-BDC7-ABA5DE28F699}"/>
              </a:ext>
            </a:extLst>
          </p:cNvPr>
          <p:cNvCxnSpPr>
            <a:cxnSpLocks/>
          </p:cNvCxnSpPr>
          <p:nvPr/>
        </p:nvCxnSpPr>
        <p:spPr>
          <a:xfrm>
            <a:off x="4213222" y="3306205"/>
            <a:ext cx="4632202" cy="54756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53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1734377" y="2382124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3004199" y="4324489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835091" y="2332108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7789699" y="4186428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4288127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SAS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77057-E39E-6B49-811E-0FE307B1F89C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56" name="Gruppieren 355">
            <a:extLst>
              <a:ext uri="{FF2B5EF4-FFF2-40B4-BE49-F238E27FC236}">
                <a16:creationId xmlns:a16="http://schemas.microsoft.com/office/drawing/2014/main" id="{BFA66F53-FDEA-4DCE-A731-B477A89E31C2}"/>
              </a:ext>
            </a:extLst>
          </p:cNvPr>
          <p:cNvGrpSpPr/>
          <p:nvPr/>
        </p:nvGrpSpPr>
        <p:grpSpPr>
          <a:xfrm>
            <a:off x="1257300" y="2128157"/>
            <a:ext cx="9673769" cy="4354284"/>
            <a:chOff x="1103086" y="2119086"/>
            <a:chExt cx="9673769" cy="4354284"/>
          </a:xfrm>
        </p:grpSpPr>
        <p:graphicFrame>
          <p:nvGraphicFramePr>
            <p:cNvPr id="40" name="Diagramm 40">
              <a:extLst>
                <a:ext uri="{FF2B5EF4-FFF2-40B4-BE49-F238E27FC236}">
                  <a16:creationId xmlns:a16="http://schemas.microsoft.com/office/drawing/2014/main" id="{AD2D6F96-5A7F-4DF5-BA99-32C1184328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0379767"/>
                </p:ext>
              </p:extLst>
            </p:nvPr>
          </p:nvGraphicFramePr>
          <p:xfrm>
            <a:off x="1106714" y="2815770"/>
            <a:ext cx="9670141" cy="3657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33" name="Rechteck: abgerundete Ecken 232">
              <a:extLst>
                <a:ext uri="{FF2B5EF4-FFF2-40B4-BE49-F238E27FC236}">
                  <a16:creationId xmlns:a16="http://schemas.microsoft.com/office/drawing/2014/main" id="{15A7AE09-C54E-426F-9E7C-5F1492D3CE5A}"/>
                </a:ext>
              </a:extLst>
            </p:cNvPr>
            <p:cNvSpPr/>
            <p:nvPr/>
          </p:nvSpPr>
          <p:spPr>
            <a:xfrm>
              <a:off x="1103086" y="2119086"/>
              <a:ext cx="9670141" cy="526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cs typeface="Calibri"/>
                </a:rPr>
                <a:t>Usability Concept</a:t>
              </a:r>
              <a:endParaRPr lang="de-DE"/>
            </a:p>
          </p:txBody>
        </p:sp>
      </p:grpSp>
      <p:pic>
        <p:nvPicPr>
          <p:cNvPr id="217" name="Grafik 217">
            <a:extLst>
              <a:ext uri="{FF2B5EF4-FFF2-40B4-BE49-F238E27FC236}">
                <a16:creationId xmlns:a16="http://schemas.microsoft.com/office/drawing/2014/main" id="{49B32406-A28F-4D0E-B769-FE2CA7308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0">
            <a:off x="11877891" y="1385655"/>
            <a:ext cx="313041" cy="3439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6244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SAS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77057-E39E-6B49-811E-0FE307B1F89C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43554E-BA3D-41E4-9D8E-88D464A7D12C}"/>
              </a:ext>
            </a:extLst>
          </p:cNvPr>
          <p:cNvSpPr txBox="1"/>
          <p:nvPr/>
        </p:nvSpPr>
        <p:spPr>
          <a:xfrm>
            <a:off x="859972" y="2520042"/>
            <a:ext cx="37864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de-DE" sz="2400">
              <a:cs typeface="Calibri"/>
            </a:endParaRP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EF0D3530-AF13-48F8-96DC-9AFD3F885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397" y="1834698"/>
            <a:ext cx="6229636" cy="4795837"/>
          </a:xfrm>
        </p:spPr>
      </p:pic>
    </p:spTree>
    <p:extLst>
      <p:ext uri="{BB962C8B-B14F-4D97-AF65-F5344CB8AC3E}">
        <p14:creationId xmlns:p14="http://schemas.microsoft.com/office/powerpoint/2010/main" val="221656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GUI Prototype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437D502-61B2-4F97-8CF5-97DDC104C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210" y="2012531"/>
            <a:ext cx="9893958" cy="4459167"/>
          </a:xfrm>
        </p:spPr>
      </p:pic>
    </p:spTree>
    <p:extLst>
      <p:ext uri="{BB962C8B-B14F-4D97-AF65-F5344CB8AC3E}">
        <p14:creationId xmlns:p14="http://schemas.microsoft.com/office/powerpoint/2010/main" val="227742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2" descr="Ein Bild, das Person, Mann, Anzug, Kleidung enthält.&#10;&#10;Beschreibung automatisch generiert.">
            <a:extLst>
              <a:ext uri="{FF2B5EF4-FFF2-40B4-BE49-F238E27FC236}">
                <a16:creationId xmlns:a16="http://schemas.microsoft.com/office/drawing/2014/main" id="{DB37BDA8-750D-4C1B-92E7-C8F3CD59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09" y="1852683"/>
            <a:ext cx="1143990" cy="1419195"/>
          </a:xfrm>
          <a:prstGeom prst="rect">
            <a:avLst/>
          </a:prstGeom>
        </p:spPr>
      </p:pic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 Light" panose="020F0302020204030204"/>
              </a:rPr>
              <a:t>Die </a:t>
            </a:r>
            <a:r>
              <a:rPr lang="en-US" sz="4000" err="1">
                <a:solidFill>
                  <a:schemeClr val="bg1"/>
                </a:solidFill>
                <a:cs typeface="Calibri Light" panose="020F0302020204030204"/>
              </a:rPr>
              <a:t>Teammitglieder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BDDC60A-C244-40B0-9937-AE598DEC9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967" b="10656"/>
          <a:stretch/>
        </p:blipFill>
        <p:spPr>
          <a:xfrm>
            <a:off x="753363" y="1786713"/>
            <a:ext cx="1255347" cy="1582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2BE35-C38D-4832-90DB-14F629D2D38E}"/>
              </a:ext>
            </a:extLst>
          </p:cNvPr>
          <p:cNvSpPr txBox="1"/>
          <p:nvPr/>
        </p:nvSpPr>
        <p:spPr>
          <a:xfrm>
            <a:off x="102526" y="3481662"/>
            <a:ext cx="24915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Kevin Pauer</a:t>
            </a:r>
          </a:p>
          <a:p>
            <a:pPr algn="ctr"/>
            <a:r>
              <a:rPr lang="en-GB" sz="1600" err="1">
                <a:cs typeface="Calibri"/>
              </a:rPr>
              <a:t>Projektleiter</a:t>
            </a:r>
            <a:endParaRPr lang="en-GB" sz="1600">
              <a:cs typeface="Calibri"/>
            </a:endParaRPr>
          </a:p>
          <a:p>
            <a:pPr algn="ctr"/>
            <a:r>
              <a:rPr lang="en-GB" sz="1600" err="1">
                <a:ea typeface="+mn-lt"/>
                <a:cs typeface="+mn-lt"/>
              </a:rPr>
              <a:t>MtrkNr</a:t>
            </a:r>
            <a:r>
              <a:rPr lang="en-GB" sz="1600">
                <a:ea typeface="+mn-lt"/>
                <a:cs typeface="+mn-lt"/>
              </a:rPr>
              <a:t>. 1199719</a:t>
            </a:r>
          </a:p>
          <a:p>
            <a:pPr algn="ctr"/>
            <a:r>
              <a:rPr lang="en-GB" sz="1600">
                <a:ea typeface="+mn-lt"/>
                <a:cs typeface="+mn-lt"/>
              </a:rPr>
              <a:t>inf20003@lehre.dhbw-stuttgart</a:t>
            </a:r>
            <a:r>
              <a:rPr lang="en-GB" sz="1600">
                <a:cs typeface="Calibri"/>
              </a:rPr>
              <a:t>.de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093537F-7887-402F-9328-FB11E838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929" y="1861468"/>
            <a:ext cx="1770994" cy="1428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A5986-8E43-40F4-9816-49C6A6F5A2C7}"/>
              </a:ext>
            </a:extLst>
          </p:cNvPr>
          <p:cNvSpPr txBox="1"/>
          <p:nvPr/>
        </p:nvSpPr>
        <p:spPr>
          <a:xfrm>
            <a:off x="3205513" y="3431643"/>
            <a:ext cx="229006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Max Gohlke</a:t>
            </a:r>
          </a:p>
          <a:p>
            <a:pPr algn="ctr"/>
            <a:r>
              <a:rPr lang="en-GB" sz="1600" err="1">
                <a:cs typeface="Calibri"/>
              </a:rPr>
              <a:t>Entwickler</a:t>
            </a:r>
            <a:endParaRPr lang="en-GB" sz="1600">
              <a:cs typeface="Calibri"/>
            </a:endParaRPr>
          </a:p>
          <a:p>
            <a:pPr algn="ctr"/>
            <a:r>
              <a:rPr lang="en-GB" sz="1600" err="1">
                <a:cs typeface="Calibri"/>
              </a:rPr>
              <a:t>MtrkNr</a:t>
            </a:r>
            <a:r>
              <a:rPr lang="en-GB" sz="1600">
                <a:cs typeface="Calibri"/>
              </a:rPr>
              <a:t>. 9661798</a:t>
            </a:r>
          </a:p>
          <a:p>
            <a:pPr algn="ctr"/>
            <a:r>
              <a:rPr lang="en-GB" sz="1600">
                <a:cs typeface="Calibri"/>
              </a:rPr>
              <a:t>inf20154@lehre.dhbw-stuttgart.de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3424B-F591-4EF0-B765-77C15803D2FF}"/>
              </a:ext>
            </a:extLst>
          </p:cNvPr>
          <p:cNvSpPr txBox="1"/>
          <p:nvPr/>
        </p:nvSpPr>
        <p:spPr>
          <a:xfrm>
            <a:off x="6407354" y="3427157"/>
            <a:ext cx="228055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/>
              <a:t>Tim </a:t>
            </a:r>
            <a:r>
              <a:rPr lang="en-GB" sz="1600" b="1" err="1"/>
              <a:t>Sellemann</a:t>
            </a:r>
            <a:br>
              <a:rPr lang="en-GB" sz="1600"/>
            </a:br>
            <a:r>
              <a:rPr lang="en-GB" sz="1600" err="1">
                <a:cs typeface="Calibri"/>
              </a:rPr>
              <a:t>Testmanager</a:t>
            </a:r>
            <a:endParaRPr lang="de-DE" sz="1600">
              <a:cs typeface="Calibri" panose="020F0502020204030204"/>
            </a:endParaRPr>
          </a:p>
          <a:p>
            <a:pPr algn="ctr"/>
            <a:r>
              <a:rPr lang="en-GB" sz="1600" err="1">
                <a:cs typeface="Calibri"/>
              </a:rPr>
              <a:t>MtrkNr</a:t>
            </a:r>
            <a:r>
              <a:rPr lang="en-GB" sz="1600">
                <a:cs typeface="Calibri"/>
              </a:rPr>
              <a:t>. 8266096</a:t>
            </a:r>
            <a:br>
              <a:rPr lang="en-GB" sz="1600">
                <a:cs typeface="Calibri"/>
              </a:rPr>
            </a:br>
            <a:r>
              <a:rPr lang="en-GB" sz="1600">
                <a:cs typeface="Calibri"/>
              </a:rPr>
              <a:t>inf20130@lehre.dhbw-stuttgart.de</a:t>
            </a:r>
          </a:p>
        </p:txBody>
      </p:sp>
      <p:pic>
        <p:nvPicPr>
          <p:cNvPr id="7" name="Grafik 7" descr="Ein Bild, das Person, Wand, Mann, Brille enthält.&#10;&#10;Beschreibung automatisch generiert.">
            <a:extLst>
              <a:ext uri="{FF2B5EF4-FFF2-40B4-BE49-F238E27FC236}">
                <a16:creationId xmlns:a16="http://schemas.microsoft.com/office/drawing/2014/main" id="{FD5F26BE-BBBE-4A01-8FA2-DB8F66659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89" y="1832543"/>
            <a:ext cx="1146630" cy="1494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358F8C-C3ED-9B46-8CA9-C27A7E6250AF}"/>
              </a:ext>
            </a:extLst>
          </p:cNvPr>
          <p:cNvSpPr txBox="1"/>
          <p:nvPr/>
        </p:nvSpPr>
        <p:spPr>
          <a:xfrm>
            <a:off x="9096025" y="3426905"/>
            <a:ext cx="293425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Calvin Friedrich</a:t>
            </a:r>
            <a:br>
              <a:rPr lang="en-GB" sz="1600">
                <a:ea typeface="+mn-lt"/>
                <a:cs typeface="+mn-lt"/>
              </a:rPr>
            </a:br>
            <a:r>
              <a:rPr lang="en-GB" sz="1600" err="1">
                <a:ea typeface="+mn-lt"/>
                <a:cs typeface="+mn-lt"/>
              </a:rPr>
              <a:t>Produktmanager</a:t>
            </a:r>
            <a:endParaRPr lang="en-GB" sz="1600">
              <a:ea typeface="+mn-lt"/>
              <a:cs typeface="+mn-lt"/>
            </a:endParaRPr>
          </a:p>
          <a:p>
            <a:pPr algn="ctr"/>
            <a:r>
              <a:rPr lang="en-GB" sz="1600" err="1">
                <a:ea typeface="+mn-lt"/>
                <a:cs typeface="+mn-lt"/>
              </a:rPr>
              <a:t>MtrkNr</a:t>
            </a:r>
            <a:r>
              <a:rPr lang="en-GB" sz="1600">
                <a:ea typeface="+mn-lt"/>
                <a:cs typeface="+mn-lt"/>
              </a:rPr>
              <a:t>. 5775099 </a:t>
            </a:r>
            <a:endParaRPr lang="en-GB" sz="1600">
              <a:cs typeface="Calibri"/>
            </a:endParaRPr>
          </a:p>
          <a:p>
            <a:pPr algn="ctr"/>
            <a:r>
              <a:rPr lang="en-GB" sz="1600">
                <a:cs typeface="Calibri"/>
              </a:rPr>
              <a:t>inf20185@lehre.dhbw-stuttgart.de</a:t>
            </a:r>
          </a:p>
          <a:p>
            <a:pPr algn="ctr"/>
            <a:endParaRPr lang="en-GB">
              <a:cs typeface="Calibri"/>
            </a:endParaRPr>
          </a:p>
        </p:txBody>
      </p:sp>
      <p:pic>
        <p:nvPicPr>
          <p:cNvPr id="9" name="Grafik 10" descr="Ein Bild, das Person, Wand, drinnen, Mann enthält.&#10;&#10;Beschreibung automatisch generiert.">
            <a:extLst>
              <a:ext uri="{FF2B5EF4-FFF2-40B4-BE49-F238E27FC236}">
                <a16:creationId xmlns:a16="http://schemas.microsoft.com/office/drawing/2014/main" id="{93934607-901D-4870-9920-16FEBF4EC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4516" y="1853326"/>
            <a:ext cx="1116173" cy="149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3AFDD-77A5-8D4A-A78E-28C34DE0BDE3}"/>
              </a:ext>
            </a:extLst>
          </p:cNvPr>
          <p:cNvSpPr txBox="1"/>
          <p:nvPr/>
        </p:nvSpPr>
        <p:spPr>
          <a:xfrm>
            <a:off x="9536011" y="5075425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Leon Amtmann</a:t>
            </a:r>
            <a:br>
              <a:rPr lang="en-GB"/>
            </a:br>
            <a:r>
              <a:rPr lang="en-GB" sz="1600">
                <a:cs typeface="Calibri"/>
              </a:rPr>
              <a:t>Technical Documentation</a:t>
            </a:r>
            <a:endParaRPr lang="de-DE" sz="1600"/>
          </a:p>
          <a:p>
            <a:pPr algn="ctr"/>
            <a:r>
              <a:rPr lang="en-GB" sz="1600" err="1">
                <a:cs typeface="Calibri"/>
              </a:rPr>
              <a:t>MtrkNr</a:t>
            </a:r>
            <a:r>
              <a:rPr lang="en-GB" sz="1600">
                <a:cs typeface="Calibri"/>
              </a:rPr>
              <a:t>. 5156023</a:t>
            </a:r>
            <a:br>
              <a:rPr lang="en-GB" sz="1600">
                <a:cs typeface="Calibri"/>
              </a:rPr>
            </a:br>
            <a:r>
              <a:rPr lang="en-GB" sz="1600">
                <a:cs typeface="Calibri"/>
              </a:rPr>
              <a:t>inf20071@lehre.dhbw-stuttgart.de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3519E23D-4EA3-4222-9973-684963471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96" y="4937836"/>
            <a:ext cx="1556905" cy="154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63FE1-1729-44EB-83DB-AA19684FF6AB}"/>
              </a:ext>
            </a:extLst>
          </p:cNvPr>
          <p:cNvSpPr txBox="1"/>
          <p:nvPr/>
        </p:nvSpPr>
        <p:spPr>
          <a:xfrm>
            <a:off x="1960353" y="5047726"/>
            <a:ext cx="24915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Fabian Thomé</a:t>
            </a:r>
          </a:p>
          <a:p>
            <a:pPr algn="ctr"/>
            <a:r>
              <a:rPr lang="en-GB" sz="1600" err="1">
                <a:cs typeface="Calibri"/>
              </a:rPr>
              <a:t>Entwickler</a:t>
            </a:r>
          </a:p>
          <a:p>
            <a:pPr algn="ctr"/>
            <a:r>
              <a:rPr lang="en-GB" sz="1600" err="1">
                <a:ea typeface="+mn-lt"/>
                <a:cs typeface="+mn-lt"/>
              </a:rPr>
              <a:t>MtrkNr</a:t>
            </a:r>
            <a:r>
              <a:rPr lang="en-GB" sz="1600">
                <a:ea typeface="+mn-lt"/>
                <a:cs typeface="+mn-lt"/>
              </a:rPr>
              <a:t>. 6316823</a:t>
            </a:r>
          </a:p>
          <a:p>
            <a:pPr algn="ctr"/>
            <a:r>
              <a:rPr lang="en-GB" sz="1600">
                <a:ea typeface="+mn-lt"/>
                <a:cs typeface="+mn-lt"/>
              </a:rPr>
              <a:t>inf20190@lehre.dhbw-stuttgart</a:t>
            </a:r>
            <a:r>
              <a:rPr lang="en-GB" sz="1600">
                <a:cs typeface="Calibri"/>
              </a:rPr>
              <a:t>.de</a:t>
            </a:r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id="{7FA1B826-76AD-4914-BD3B-59DFB5C3B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552" y="4898076"/>
            <a:ext cx="1237344" cy="16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B103F6-4468-304E-B97C-40F0B3EA7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4787" y="4832880"/>
            <a:ext cx="1382830" cy="163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BD3F2D-0A21-49F9-9EFF-CD632FC160AF}"/>
              </a:ext>
            </a:extLst>
          </p:cNvPr>
          <p:cNvSpPr txBox="1"/>
          <p:nvPr/>
        </p:nvSpPr>
        <p:spPr>
          <a:xfrm>
            <a:off x="5574022" y="5079628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Thorsten Rausch</a:t>
            </a:r>
            <a:br>
              <a:rPr lang="en-US" sz="1600"/>
            </a:br>
            <a:r>
              <a:rPr lang="en-US" sz="1600" err="1">
                <a:cs typeface="Calibri"/>
              </a:rPr>
              <a:t>Systemarchitekt</a:t>
            </a:r>
            <a:endParaRPr lang="en-US" sz="1600">
              <a:cs typeface="Calibri"/>
            </a:endParaRPr>
          </a:p>
          <a:p>
            <a:pPr algn="ctr"/>
            <a:r>
              <a:rPr lang="en-US" sz="1600" err="1">
                <a:cs typeface="Calibri"/>
              </a:rPr>
              <a:t>MtrkNr</a:t>
            </a:r>
            <a:r>
              <a:rPr lang="en-US" sz="1600">
                <a:cs typeface="Calibri"/>
              </a:rPr>
              <a:t>. 5895515</a:t>
            </a:r>
          </a:p>
          <a:p>
            <a:pPr algn="ctr"/>
            <a:r>
              <a:rPr lang="en-US" sz="1600">
                <a:ea typeface="+mn-lt"/>
                <a:cs typeface="+mn-lt"/>
              </a:rPr>
              <a:t>inf20082@lehre.dhbw-stuttgart.de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03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cs typeface="Calibri Light" panose="020F0302020204030204"/>
              </a:rPr>
              <a:t>Vorstellung</a:t>
            </a:r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 des Projekts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FB809-2BF6-464A-8B5B-BAE4E31924BD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7F13113-45A2-4AB5-9D2E-B1B3D2E9E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809" y="2460653"/>
            <a:ext cx="6772275" cy="3629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160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cs typeface="Calibri Light" panose="020F0302020204030204"/>
              </a:rPr>
              <a:t>Verwendete</a:t>
            </a:r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 Tools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3684203B-2665-49A4-85E1-2F02E306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53" y="3312220"/>
            <a:ext cx="3726425" cy="75921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A7593F8-D2C5-A148-8234-5DA57BD8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840" y="3546012"/>
            <a:ext cx="3622118" cy="1203035"/>
          </a:xfrm>
          <a:prstGeom prst="rect">
            <a:avLst/>
          </a:prstGeom>
        </p:spPr>
      </p:pic>
      <p:pic>
        <p:nvPicPr>
          <p:cNvPr id="11" name="Picture 13" descr="Icon&#10;&#10;Description automatically generated">
            <a:extLst>
              <a:ext uri="{FF2B5EF4-FFF2-40B4-BE49-F238E27FC236}">
                <a16:creationId xmlns:a16="http://schemas.microsoft.com/office/drawing/2014/main" id="{EC294BBE-8637-415D-B342-31E000E31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685" y="4817751"/>
            <a:ext cx="1595775" cy="1492375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C7A8720A-87C4-4EBE-AB46-45CBB2393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728" y="4865368"/>
            <a:ext cx="1634383" cy="149848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3EF36A32-2204-444E-99BA-23509BA8C7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18625" y="4470773"/>
            <a:ext cx="2104400" cy="2104400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0B118E54-E052-48E3-A121-0B7D501EB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078" y="2311402"/>
            <a:ext cx="1891072" cy="1907459"/>
          </a:xfrm>
          <a:prstGeom prst="rect">
            <a:avLst/>
          </a:prstGeom>
        </p:spPr>
      </p:pic>
      <p:pic>
        <p:nvPicPr>
          <p:cNvPr id="10" name="Picture 14" descr="Icon&#10;&#10;Description automatically generated">
            <a:extLst>
              <a:ext uri="{FF2B5EF4-FFF2-40B4-BE49-F238E27FC236}">
                <a16:creationId xmlns:a16="http://schemas.microsoft.com/office/drawing/2014/main" id="{1A073BD8-8B75-4221-9864-A4F273918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1352" y="1803400"/>
            <a:ext cx="1882878" cy="1891072"/>
          </a:xfrm>
          <a:prstGeom prst="rect">
            <a:avLst/>
          </a:prstGeom>
        </p:spPr>
      </p:pic>
      <p:pic>
        <p:nvPicPr>
          <p:cNvPr id="120" name="Picture 119" descr="Chart, bubble chart&#10;&#10;Description automatically generated">
            <a:extLst>
              <a:ext uri="{FF2B5EF4-FFF2-40B4-BE49-F238E27FC236}">
                <a16:creationId xmlns:a16="http://schemas.microsoft.com/office/drawing/2014/main" id="{00911EE2-CBDE-434C-8102-6CCE26F07A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82264" y="2293509"/>
            <a:ext cx="1726825" cy="910853"/>
          </a:xfrm>
          <a:prstGeom prst="rect">
            <a:avLst/>
          </a:prstGeom>
        </p:spPr>
      </p:pic>
      <p:pic>
        <p:nvPicPr>
          <p:cNvPr id="28" name="Picture 32" descr="Text, logo&#10;&#10;Description automatically generated">
            <a:extLst>
              <a:ext uri="{FF2B5EF4-FFF2-40B4-BE49-F238E27FC236}">
                <a16:creationId xmlns:a16="http://schemas.microsoft.com/office/drawing/2014/main" id="{F5E68FCB-31C4-4F6C-91FC-D6F4460F86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2990" y="1865507"/>
            <a:ext cx="3421463" cy="125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5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Business Case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FE26496F-AF35-4CAD-A76F-9EBF5960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6553" y="2445664"/>
            <a:ext cx="6134100" cy="36576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52D47A-B0A1-4542-A95B-065A1E9E10CE}"/>
              </a:ext>
            </a:extLst>
          </p:cNvPr>
          <p:cNvSpPr txBox="1"/>
          <p:nvPr/>
        </p:nvSpPr>
        <p:spPr>
          <a:xfrm>
            <a:off x="5967143" y="2013369"/>
            <a:ext cx="50723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u="sng" err="1">
                <a:cs typeface="Calibri"/>
              </a:rPr>
              <a:t>Mitarbeiterkosten</a:t>
            </a:r>
            <a:r>
              <a:rPr lang="en-GB" sz="2400" b="1" u="sng">
                <a:cs typeface="Calibri"/>
              </a:rPr>
              <a:t>:</a:t>
            </a:r>
          </a:p>
        </p:txBody>
      </p:sp>
      <p:pic>
        <p:nvPicPr>
          <p:cNvPr id="19" name="Picture 19" descr="Table&#10;&#10;Description automatically generated">
            <a:extLst>
              <a:ext uri="{FF2B5EF4-FFF2-40B4-BE49-F238E27FC236}">
                <a16:creationId xmlns:a16="http://schemas.microsoft.com/office/drawing/2014/main" id="{141621E2-EEE9-463A-9D85-C8944C8A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7" y="2453073"/>
            <a:ext cx="4893851" cy="12404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128D13-5BB9-4F96-B943-36B9F18CF4EA}"/>
              </a:ext>
            </a:extLst>
          </p:cNvPr>
          <p:cNvSpPr txBox="1"/>
          <p:nvPr/>
        </p:nvSpPr>
        <p:spPr>
          <a:xfrm>
            <a:off x="1481359" y="201355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u="sng" err="1"/>
              <a:t>Fixkosten</a:t>
            </a:r>
            <a:r>
              <a:rPr lang="en-GB" sz="2400" b="1" u="sng"/>
              <a:t>:</a:t>
            </a:r>
            <a:endParaRPr lang="en-US" sz="2400" b="1" u="sng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C2A99-ACBD-41BF-8DC4-5C8956F3D0FC}"/>
              </a:ext>
            </a:extLst>
          </p:cNvPr>
          <p:cNvSpPr txBox="1"/>
          <p:nvPr/>
        </p:nvSpPr>
        <p:spPr>
          <a:xfrm>
            <a:off x="1415810" y="4452182"/>
            <a:ext cx="27432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u="sng" err="1"/>
              <a:t>Insgesamt</a:t>
            </a:r>
            <a:r>
              <a:rPr lang="en-GB" sz="2400" b="1" u="sng"/>
              <a:t>:</a:t>
            </a:r>
            <a:r>
              <a:rPr lang="en-GB" sz="2400" b="1"/>
              <a:t> 45976,89€ </a:t>
            </a:r>
            <a:endParaRPr lang="en-US" sz="2400" b="1" err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A50124-AD41-41B4-9E83-431A7DA8CF7C}"/>
              </a:ext>
            </a:extLst>
          </p:cNvPr>
          <p:cNvSpPr/>
          <p:nvPr/>
        </p:nvSpPr>
        <p:spPr>
          <a:xfrm>
            <a:off x="5563491" y="2449087"/>
            <a:ext cx="984258" cy="5409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898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Business Case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1CA04-64DA-864E-AFE6-2668C25A9A99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3" descr="Table&#10;&#10;Description automatically generated">
            <a:extLst>
              <a:ext uri="{FF2B5EF4-FFF2-40B4-BE49-F238E27FC236}">
                <a16:creationId xmlns:a16="http://schemas.microsoft.com/office/drawing/2014/main" id="{E9AA902C-E9EE-4E82-8BFD-81FF44D80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335" y="5198012"/>
            <a:ext cx="4127910" cy="949529"/>
          </a:xfrm>
        </p:spPr>
      </p:pic>
      <p:pic>
        <p:nvPicPr>
          <p:cNvPr id="16" name="Content Placeholder 8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EBD0D567-CADB-AD4A-AEFA-58BB01F0A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69344" y="2059853"/>
            <a:ext cx="4477891" cy="2792531"/>
          </a:xfrm>
          <a:prstGeom prst="rect">
            <a:avLst/>
          </a:prstGeom>
        </p:spPr>
      </p:pic>
      <p:pic>
        <p:nvPicPr>
          <p:cNvPr id="3" name="Picture 3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9D64ABDA-81B8-41C5-9F5C-F5717E572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968" y="2023618"/>
            <a:ext cx="5141053" cy="28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4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1CA04-64DA-864E-AFE6-2668C25A9A99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061F60CB-BE42-4036-A3F0-C08E62FBA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874" y="1911222"/>
            <a:ext cx="6302911" cy="4645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667CA-0C98-4E43-B31D-8082ED7CD3EF}"/>
              </a:ext>
            </a:extLst>
          </p:cNvPr>
          <p:cNvSpPr txBox="1"/>
          <p:nvPr/>
        </p:nvSpPr>
        <p:spPr>
          <a:xfrm>
            <a:off x="531131" y="1934180"/>
            <a:ext cx="23380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Use Cases:</a:t>
            </a:r>
            <a:endParaRPr lang="en-US" sz="2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564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Gantt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9" descr="Ein Bild, das Tisch enthält.&#10;&#10;Beschreibung automatisch generiert.">
            <a:extLst>
              <a:ext uri="{FF2B5EF4-FFF2-40B4-BE49-F238E27FC236}">
                <a16:creationId xmlns:a16="http://schemas.microsoft.com/office/drawing/2014/main" id="{D516DB03-197D-4F40-8696-CFD52326A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" b="464"/>
          <a:stretch/>
        </p:blipFill>
        <p:spPr>
          <a:xfrm>
            <a:off x="-4449" y="1694440"/>
            <a:ext cx="12200222" cy="5158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F86776-67C9-5C42-895B-C70B14A33EFD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E1B598-7127-44B8-B9D1-2E7AF529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78" y="2265654"/>
            <a:ext cx="9108928" cy="2848991"/>
          </a:xfrm>
          <a:prstGeom prst="rect">
            <a:avLst/>
          </a:prstGeom>
        </p:spPr>
      </p:pic>
      <p:pic>
        <p:nvPicPr>
          <p:cNvPr id="13" name="Grafik 13" descr="Ein Bild, das Tisch enthält.&#10;&#10;Beschreibung automatisch generiert.">
            <a:extLst>
              <a:ext uri="{FF2B5EF4-FFF2-40B4-BE49-F238E27FC236}">
                <a16:creationId xmlns:a16="http://schemas.microsoft.com/office/drawing/2014/main" id="{BEC04B29-4B44-4D61-AFF9-BA2C3D67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88" y="2751022"/>
            <a:ext cx="9109403" cy="2361711"/>
          </a:xfrm>
          <a:prstGeom prst="rect">
            <a:avLst/>
          </a:prstGeom>
        </p:spPr>
      </p:pic>
      <p:pic>
        <p:nvPicPr>
          <p:cNvPr id="14" name="Grafik 1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CAC20A0A-3976-4A9E-AFD4-447F91624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" r="-98" b="429"/>
          <a:stretch/>
        </p:blipFill>
        <p:spPr>
          <a:xfrm>
            <a:off x="1445960" y="3271985"/>
            <a:ext cx="9121491" cy="1967425"/>
          </a:xfrm>
          <a:prstGeom prst="rect">
            <a:avLst/>
          </a:prstGeom>
        </p:spPr>
      </p:pic>
      <p:pic>
        <p:nvPicPr>
          <p:cNvPr id="16" name="Grafik 1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7D19B8AA-FBEB-4C1E-B61F-22F177D5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610" y="3851170"/>
            <a:ext cx="9118219" cy="2317795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1158F59-9E4C-4D66-8B4A-2B5BE6247C85}"/>
              </a:ext>
            </a:extLst>
          </p:cNvPr>
          <p:cNvGrpSpPr/>
          <p:nvPr/>
        </p:nvGrpSpPr>
        <p:grpSpPr>
          <a:xfrm>
            <a:off x="-1859" y="1689410"/>
            <a:ext cx="12191999" cy="5205358"/>
            <a:chOff x="-1859" y="1698702"/>
            <a:chExt cx="12191999" cy="5186773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01FB83E-4985-4F6A-8809-86E346248EB7}"/>
                </a:ext>
              </a:extLst>
            </p:cNvPr>
            <p:cNvSpPr/>
            <p:nvPr/>
          </p:nvSpPr>
          <p:spPr>
            <a:xfrm>
              <a:off x="-1859" y="1698702"/>
              <a:ext cx="12191999" cy="5157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Grafik 17" descr="Ein Bild, das Tisch enthält.&#10;&#10;Beschreibung automatisch generiert.">
              <a:extLst>
                <a:ext uri="{FF2B5EF4-FFF2-40B4-BE49-F238E27FC236}">
                  <a16:creationId xmlns:a16="http://schemas.microsoft.com/office/drawing/2014/main" id="{40C34368-03AB-4808-BDE0-C65270C99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5" r="114" b="3423"/>
            <a:stretch/>
          </p:blipFill>
          <p:spPr>
            <a:xfrm>
              <a:off x="1900854" y="1716759"/>
              <a:ext cx="8399588" cy="5168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5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1734377" y="2382124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2794357" y="4273319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622072" y="2461560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7482935" y="4135259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478496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Widescreen</PresentationFormat>
  <Paragraphs>107</Paragraphs>
  <Slides>17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Modelling Wizard für Kabelmodelle</vt:lpstr>
      <vt:lpstr>Die Teammitglieder</vt:lpstr>
      <vt:lpstr>Vorstellung des Projekts</vt:lpstr>
      <vt:lpstr>Verwendete Tools</vt:lpstr>
      <vt:lpstr>Business Case</vt:lpstr>
      <vt:lpstr>Business Case</vt:lpstr>
      <vt:lpstr>CRS</vt:lpstr>
      <vt:lpstr>Gantt</vt:lpstr>
      <vt:lpstr>SRS</vt:lpstr>
      <vt:lpstr>SRS</vt:lpstr>
      <vt:lpstr>SRS</vt:lpstr>
      <vt:lpstr>SRS</vt:lpstr>
      <vt:lpstr>SRS</vt:lpstr>
      <vt:lpstr>SRS</vt:lpstr>
      <vt:lpstr>SAS</vt:lpstr>
      <vt:lpstr>SAS</vt:lpstr>
      <vt:lpstr>GUI Prototype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Amtmann</dc:creator>
  <cp:lastModifiedBy>Kevin Pauer</cp:lastModifiedBy>
  <cp:revision>2</cp:revision>
  <dcterms:created xsi:type="dcterms:W3CDTF">2021-11-09T14:39:05Z</dcterms:created>
  <dcterms:modified xsi:type="dcterms:W3CDTF">2021-11-11T15:14:25Z</dcterms:modified>
</cp:coreProperties>
</file>